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1"/>
  </p:notesMasterIdLst>
  <p:sldIdLst>
    <p:sldId id="256" r:id="rId2"/>
    <p:sldId id="258" r:id="rId3"/>
    <p:sldId id="291" r:id="rId4"/>
    <p:sldId id="356" r:id="rId5"/>
    <p:sldId id="373" r:id="rId6"/>
    <p:sldId id="357" r:id="rId7"/>
    <p:sldId id="358" r:id="rId8"/>
    <p:sldId id="262" r:id="rId9"/>
    <p:sldId id="3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3B2B1-A1E3-49D7-A9AF-7A0CED3E2372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30A3A-A123-4488-B43C-6346ACED3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8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</a:t>
            </a:r>
            <a:r>
              <a:rPr lang="en-US" dirty="0">
                <a:solidFill>
                  <a:schemeClr val="accent1"/>
                </a:solidFill>
              </a:rPr>
              <a:t>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Problem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Learning Objectives</a:t>
            </a:r>
          </a:p>
          <a:p>
            <a:pPr>
              <a:lnSpc>
                <a:spcPct val="150000"/>
              </a:lnSpc>
            </a:pPr>
            <a:r>
              <a:rPr lang="en-US" dirty="0"/>
              <a:t>Coding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FFF9F-6CFA-B62F-D4DA-2EB8D358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5479"/>
            <a:ext cx="5448300" cy="54483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BB4D-A985-CEBE-5109-2C70FA3A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91864"/>
            <a:ext cx="10861221" cy="128988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</a:rPr>
              <a:t>Cryptanalysis</a:t>
            </a:r>
            <a:r>
              <a:rPr lang="en-US" sz="3600" dirty="0"/>
              <a:t> was a defining factor in </a:t>
            </a:r>
            <a:r>
              <a:rPr lang="en-US" sz="3600" b="1" dirty="0">
                <a:solidFill>
                  <a:srgbClr val="C00000"/>
                </a:solidFill>
              </a:rPr>
              <a:t>WWII</a:t>
            </a:r>
            <a:r>
              <a:rPr lang="en-US" sz="3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2007D-F592-7216-B28C-5D120B6EA239}"/>
              </a:ext>
            </a:extLst>
          </p:cNvPr>
          <p:cNvSpPr txBox="1"/>
          <p:nvPr/>
        </p:nvSpPr>
        <p:spPr>
          <a:xfrm>
            <a:off x="759279" y="1293363"/>
            <a:ext cx="10495529" cy="147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accent6"/>
                </a:solidFill>
              </a:rPr>
              <a:t>Cryptography</a:t>
            </a:r>
            <a:r>
              <a:rPr lang="en-CA" sz="3200" dirty="0"/>
              <a:t> </a:t>
            </a:r>
            <a:r>
              <a:rPr lang="en-CA" sz="3200" dirty="0">
                <a:solidFill>
                  <a:srgbClr val="FFFFFF"/>
                </a:solidFill>
              </a:rPr>
              <a:t>is the study of how to communicate </a:t>
            </a:r>
            <a:r>
              <a:rPr lang="en-CA" sz="3200" b="1" dirty="0">
                <a:solidFill>
                  <a:srgbClr val="FFFFFF"/>
                </a:solidFill>
              </a:rPr>
              <a:t>securely</a:t>
            </a:r>
            <a:r>
              <a:rPr lang="en-CA" sz="3200" dirty="0">
                <a:solidFill>
                  <a:srgbClr val="FFFFFF"/>
                </a:solidFill>
              </a:rPr>
              <a:t>, especially when there are potential adversaries.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653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7F9C-1F98-6403-7584-10DF78AE9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7514"/>
            <a:ext cx="11008179" cy="656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History +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6C94C-86E5-4422-8773-736735E8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1657" cy="483547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Alan Turing</a:t>
            </a:r>
          </a:p>
          <a:p>
            <a:pPr lvl="1"/>
            <a:r>
              <a:rPr lang="en-US" sz="1800" dirty="0"/>
              <a:t>Pioneered the technology to decrypt Nazi Germany</a:t>
            </a:r>
            <a:r>
              <a:rPr lang="en-US" sz="1800" dirty="0">
                <a:solidFill>
                  <a:schemeClr val="accent6"/>
                </a:solidFill>
              </a:rPr>
              <a:t>'</a:t>
            </a:r>
            <a:r>
              <a:rPr lang="en-US" sz="1800" dirty="0"/>
              <a:t>s secret communications during World War II</a:t>
            </a:r>
            <a:r>
              <a:rPr lang="en-US" sz="1800" dirty="0">
                <a:solidFill>
                  <a:schemeClr val="accent1"/>
                </a:solidFill>
              </a:rPr>
              <a:t>.</a:t>
            </a:r>
            <a:endParaRPr lang="en-US" sz="1800" dirty="0"/>
          </a:p>
          <a:p>
            <a:r>
              <a:rPr lang="en-US" sz="2400" dirty="0"/>
              <a:t>These were called </a:t>
            </a:r>
            <a:r>
              <a:rPr lang="en-US" sz="2400" dirty="0">
                <a:solidFill>
                  <a:schemeClr val="accent6"/>
                </a:solidFill>
              </a:rPr>
              <a:t>“</a:t>
            </a:r>
            <a:r>
              <a:rPr lang="en-US" sz="2400" dirty="0"/>
              <a:t>Turing machines</a:t>
            </a:r>
            <a:r>
              <a:rPr lang="en-US" sz="2400" dirty="0">
                <a:solidFill>
                  <a:schemeClr val="accent6"/>
                </a:solidFill>
              </a:rPr>
              <a:t>”</a:t>
            </a:r>
            <a:r>
              <a:rPr lang="en-US" sz="24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5EFA98-F608-E3FA-7CBF-D7FC777A8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13043"/>
          <a:stretch/>
        </p:blipFill>
        <p:spPr bwMode="auto">
          <a:xfrm>
            <a:off x="5849070" y="3429000"/>
            <a:ext cx="4481013" cy="2624490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7E2C0-07E1-791B-9FD5-5200CE049472}"/>
              </a:ext>
            </a:extLst>
          </p:cNvPr>
          <p:cNvSpPr txBox="1"/>
          <p:nvPr/>
        </p:nvSpPr>
        <p:spPr>
          <a:xfrm>
            <a:off x="6275927" y="6114135"/>
            <a:ext cx="362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0" i="0" dirty="0">
                <a:solidFill>
                  <a:srgbClr val="FFFFFF"/>
                </a:solidFill>
                <a:effectLst/>
                <a:latin typeface="ff-tisa-sans-web-pro"/>
              </a:rPr>
              <a:t>Workers of Bletchley Park circa 1938</a:t>
            </a: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DE7F75E-05F5-9F1E-00CE-FC080CD28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8" r="12848"/>
          <a:stretch/>
        </p:blipFill>
        <p:spPr bwMode="auto">
          <a:xfrm>
            <a:off x="2055318" y="3429000"/>
            <a:ext cx="2633784" cy="2629807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B08BF-7846-2A01-782E-8F56BB985A6D}"/>
              </a:ext>
            </a:extLst>
          </p:cNvPr>
          <p:cNvSpPr txBox="1"/>
          <p:nvPr/>
        </p:nvSpPr>
        <p:spPr>
          <a:xfrm>
            <a:off x="2195730" y="6116466"/>
            <a:ext cx="23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0" i="0" dirty="0">
                <a:solidFill>
                  <a:srgbClr val="FFFFFF"/>
                </a:solidFill>
                <a:effectLst/>
                <a:latin typeface="ff-tisa-sans-web-pro"/>
              </a:rPr>
              <a:t>Alan Turing circa 1951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2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Imitation Game - Wikipedia">
            <a:extLst>
              <a:ext uri="{FF2B5EF4-FFF2-40B4-BE49-F238E27FC236}">
                <a16:creationId xmlns:a16="http://schemas.microsoft.com/office/drawing/2014/main" id="{FA65C238-6E1F-841A-7DF6-90C03157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42" y="768505"/>
            <a:ext cx="3571421" cy="561687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5E9C74-FCF1-DB85-BE4A-464EDDFF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3" y="1149928"/>
            <a:ext cx="7772400" cy="48540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85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E763A-2EAF-15A4-F9E3-BCC6474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C2F50-F03F-F02C-6BA8-ED7A6ED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750379" cy="4835479"/>
          </a:xfrm>
        </p:spPr>
        <p:txBody>
          <a:bodyPr>
            <a:normAutofit/>
          </a:bodyPr>
          <a:lstStyle/>
          <a:p>
            <a:r>
              <a:rPr lang="en-US" sz="2400" dirty="0"/>
              <a:t>Will rely on user input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functions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for loops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conditional statements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ASCII codes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string methods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and comparison operators to create our own cryptography code</a:t>
            </a:r>
            <a:r>
              <a:rPr lang="en-US" sz="2400" dirty="0">
                <a:solidFill>
                  <a:schemeClr val="accent3"/>
                </a:solidFill>
              </a:rPr>
              <a:t>!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b="1" dirty="0"/>
              <a:t>Goal</a:t>
            </a:r>
            <a:r>
              <a:rPr lang="en-US" sz="2400" dirty="0">
                <a:solidFill>
                  <a:schemeClr val="accent3"/>
                </a:solidFill>
              </a:rPr>
              <a:t>:</a:t>
            </a:r>
            <a:r>
              <a:rPr lang="en-US" sz="2400" dirty="0"/>
              <a:t> Write a Python program that enables us to encrypt a message that can only be read by someone with the secret key</a:t>
            </a:r>
            <a:r>
              <a:rPr lang="en-US" sz="2400" dirty="0">
                <a:solidFill>
                  <a:schemeClr val="accent3"/>
                </a:solidFill>
              </a:rPr>
              <a:t>. </a:t>
            </a:r>
          </a:p>
        </p:txBody>
      </p:sp>
      <p:pic>
        <p:nvPicPr>
          <p:cNvPr id="6" name="Picture 2" descr="Terminologies of Cryptography">
            <a:extLst>
              <a:ext uri="{FF2B5EF4-FFF2-40B4-BE49-F238E27FC236}">
                <a16:creationId xmlns:a16="http://schemas.microsoft.com/office/drawing/2014/main" id="{C2EAE36D-6C06-E63A-5FB5-2D8C9D94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578" y="3182482"/>
            <a:ext cx="5325757" cy="242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Encrypt Your Internet Traffic – 2025 Guide - Pixel Privacy">
            <a:extLst>
              <a:ext uri="{FF2B5EF4-FFF2-40B4-BE49-F238E27FC236}">
                <a16:creationId xmlns:a16="http://schemas.microsoft.com/office/drawing/2014/main" id="{86675289-72B5-88AC-9DDC-9FA1F240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65" y="1128202"/>
            <a:ext cx="4090307" cy="230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cret key Vector Icons free download in SVG, PNG Format">
            <a:extLst>
              <a:ext uri="{FF2B5EF4-FFF2-40B4-BE49-F238E27FC236}">
                <a16:creationId xmlns:a16="http://schemas.microsoft.com/office/drawing/2014/main" id="{7C6DBA24-B679-3BC9-3AC7-C034435F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906" y="5110843"/>
            <a:ext cx="400051" cy="4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2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E763A-2EAF-15A4-F9E3-BCC6474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C2F50-F03F-F02C-6BA8-ED7A6ED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89771" cy="4835479"/>
          </a:xfrm>
        </p:spPr>
        <p:txBody>
          <a:bodyPr/>
          <a:lstStyle/>
          <a:p>
            <a:r>
              <a:rPr lang="en-US" dirty="0"/>
              <a:t>Practice combining all topics covered so far with an out</a:t>
            </a:r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of</a:t>
            </a:r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box application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2" name="Picture 4" descr="Difference between Encryption and Cryptography - GeeksforGeeks">
            <a:extLst>
              <a:ext uri="{FF2B5EF4-FFF2-40B4-BE49-F238E27FC236}">
                <a16:creationId xmlns:a16="http://schemas.microsoft.com/office/drawing/2014/main" id="{25E8B4CD-5328-B78E-DC3B-FCAD4BC8C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6"/>
          <a:stretch/>
        </p:blipFill>
        <p:spPr bwMode="auto">
          <a:xfrm>
            <a:off x="2179001" y="3126921"/>
            <a:ext cx="7833997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0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4037-9F4B-5A5D-2842-AE3373D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Engineering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DEE5B-CA5A-2C92-F674-7C08F1E6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55255" cy="48354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</a:t>
            </a:r>
            <a:r>
              <a:rPr lang="en-US" sz="2800" dirty="0"/>
              <a:t>efine the problem </a:t>
            </a:r>
            <a:r>
              <a:rPr lang="en-US" dirty="0"/>
              <a:t>p</a:t>
            </a:r>
            <a:r>
              <a:rPr lang="en-US" sz="2800" dirty="0"/>
              <a:t>roperly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D</a:t>
            </a:r>
            <a:r>
              <a:rPr lang="en-US" sz="2800" dirty="0"/>
              <a:t>efine test cases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Develop an algorithm plan </a:t>
            </a:r>
            <a:r>
              <a:rPr lang="en-US" sz="2800" dirty="0">
                <a:solidFill>
                  <a:schemeClr val="accent6"/>
                </a:solidFill>
              </a:rPr>
              <a:t>(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e</a:t>
            </a:r>
            <a:r>
              <a:rPr lang="en-US" sz="2800" dirty="0">
                <a:solidFill>
                  <a:schemeClr val="accent2"/>
                </a:solidFill>
              </a:rPr>
              <a:t>.,</a:t>
            </a:r>
            <a:r>
              <a:rPr lang="en-US" sz="2800" dirty="0"/>
              <a:t> a workflow</a:t>
            </a:r>
            <a:r>
              <a:rPr lang="en-US" sz="2800" dirty="0">
                <a:solidFill>
                  <a:schemeClr val="accent2"/>
                </a:solidFill>
              </a:rPr>
              <a:t>!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Program the solution and debugging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0422-343D-AEED-961E-8C93E743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02" y="1825624"/>
            <a:ext cx="6149804" cy="4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</a:t>
            </a:r>
            <a:r>
              <a:rPr lang="en-US" dirty="0">
                <a:solidFill>
                  <a:schemeClr val="accent1"/>
                </a:solidFill>
              </a:rPr>
              <a:t>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6B3E7-15C1-686F-B189-272159CA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479" y="1591471"/>
            <a:ext cx="4968340" cy="42351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89990071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20719</TotalTime>
  <Words>175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ff-tisa-sans-web-pro</vt:lpstr>
      <vt:lpstr>Segoe UI</vt:lpstr>
      <vt:lpstr>Wingdings</vt:lpstr>
      <vt:lpstr>APS106_PPTX_Theme</vt:lpstr>
      <vt:lpstr>Cryptography</vt:lpstr>
      <vt:lpstr>Agenda</vt:lpstr>
      <vt:lpstr>Cryptanalysis was a defining factor in WWII.</vt:lpstr>
      <vt:lpstr>History + Technology</vt:lpstr>
      <vt:lpstr>PowerPoint Presentation</vt:lpstr>
      <vt:lpstr>Background</vt:lpstr>
      <vt:lpstr>Learning Objective</vt:lpstr>
      <vt:lpstr>Engineering Design Process</vt:lpstr>
      <vt:lpstr>Cryptography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Sina Davari</cp:lastModifiedBy>
  <cp:revision>120</cp:revision>
  <dcterms:created xsi:type="dcterms:W3CDTF">2021-11-03T00:49:37Z</dcterms:created>
  <dcterms:modified xsi:type="dcterms:W3CDTF">2025-02-12T18:04:44Z</dcterms:modified>
</cp:coreProperties>
</file>